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60" r:id="rId2"/>
    <p:sldId id="359" r:id="rId3"/>
    <p:sldId id="374" r:id="rId4"/>
    <p:sldId id="361" r:id="rId5"/>
    <p:sldId id="364" r:id="rId6"/>
    <p:sldId id="363" r:id="rId7"/>
    <p:sldId id="366" r:id="rId8"/>
    <p:sldId id="368" r:id="rId9"/>
    <p:sldId id="369" r:id="rId10"/>
    <p:sldId id="370" r:id="rId11"/>
    <p:sldId id="371" r:id="rId12"/>
    <p:sldId id="373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5074"/>
    <a:srgbClr val="435A7E"/>
    <a:srgbClr val="E6CDFF"/>
    <a:srgbClr val="99CCFF"/>
    <a:srgbClr val="CC99FF"/>
    <a:srgbClr val="445B7F"/>
    <a:srgbClr val="FFFFFF"/>
    <a:srgbClr val="42597D"/>
    <a:srgbClr val="304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8" autoAdjust="0"/>
    <p:restoredTop sz="96366" autoAdjust="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B03508D-7D7B-4722-B19C-823BE9484A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7C68F0F-FC40-464E-970C-39675F70BA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702E2-4FDB-4925-AB21-D0C6BD8E4614}" type="datetimeFigureOut">
              <a:rPr lang="fr-FR" smtClean="0"/>
              <a:t>14/01/2022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2CCFD1-0A3C-40EE-8E1F-CC4264FC7F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E907DC-AF5B-43F6-A2CA-B181336ABB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94624-E19A-4D1F-9EC7-B9A3052988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633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B1EBE-228A-48AD-B026-5652BA0DAF50}" type="datetimeFigureOut">
              <a:rPr lang="fr-FR" smtClean="0"/>
              <a:t>14/01/2022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A274C-FCCE-461E-9077-B6B0871567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935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A274C-FCCE-461E-9077-B6B0871567A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060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38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A23212-B680-4F19-9ABA-648657943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D0A3FA5-BDAD-4531-8A2D-F7FC19A9F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E8A592-57A0-43A9-8CEE-79BBF8D0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E387BE-FD63-4998-BA87-0F6F998A387B}" type="datetimeFigureOut">
              <a:rPr lang="fr-FR" smtClean="0"/>
              <a:t>14/01/2022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707298-CEE7-475D-8817-54C3AB268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88867" y="6486347"/>
            <a:ext cx="5173824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814F30-46D7-45E0-A053-095B31494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3650DB-7A34-4232-9B24-560521C653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043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7BDDA60-E127-40EB-B0BE-2EBE05ABE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BFAF73B-F3EA-42AA-8195-9C40CD3C4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310ED0-0AC9-4751-8A98-1D75A4805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E387BE-FD63-4998-BA87-0F6F998A387B}" type="datetimeFigureOut">
              <a:rPr lang="fr-FR" smtClean="0"/>
              <a:t>14/01/2022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BF96D1-C2D1-4E1C-8BF4-C12B0CDBE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88867" y="6486347"/>
            <a:ext cx="5173824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65E8D0-0270-434E-BE3F-80E6DFC49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3650DB-7A34-4232-9B24-560521C653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070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erge" type="tx">
  <p:cSld name="Vierge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>
            <a:spLocks noGrp="1"/>
          </p:cNvSpPr>
          <p:nvPr>
            <p:ph type="sldNum" idx="12"/>
          </p:nvPr>
        </p:nvSpPr>
        <p:spPr>
          <a:xfrm>
            <a:off x="5933329" y="6536531"/>
            <a:ext cx="318800" cy="2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567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58B1B0-980C-4DE6-BE06-14F9B2B018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7B742F-3EBC-440A-A04B-5B17D086805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600" y="1600200"/>
            <a:ext cx="10972800" cy="4525920"/>
          </a:xfrm>
          <a:prstGeom prst="rect">
            <a:avLst/>
          </a:prstGeom>
        </p:spPr>
        <p:txBody>
          <a:bodyPr anchor="t" anchorCtr="0"/>
          <a:lstStyle>
            <a:lvl1pPr marL="343080" indent="-343080" algn="l">
              <a:spcBef>
                <a:spcPts val="799"/>
              </a:spcBef>
              <a:buSzPct val="100000"/>
              <a:buFont typeface="Arial" pitchFamily="34"/>
              <a:buChar char="•"/>
              <a:defRPr sz="3200"/>
            </a:lvl1pPr>
          </a:lstStyle>
          <a:p>
            <a:pPr lvl="0"/>
            <a:r>
              <a:rPr lang="fr-FR"/>
              <a:t>Modifiez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845EC5-72F6-47F3-88B2-B87EB29B6F7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D94FCE0B-2DF3-44A2-8C8A-9B8FD3DAF351}" type="datetime1">
              <a:rPr lang="fr-FR"/>
              <a:pPr lvl="0"/>
              <a:t>14/01/2022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3E9295-3469-4424-933A-B3CF365631C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6688867" y="6486347"/>
            <a:ext cx="517382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D06CB7-9BEB-457E-A0A3-BC657D7BC8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6E595212-39CA-4040-B6D2-EC7DDA80AF9C}" type="slidenum">
              <a:rPr/>
              <a:pPr lvl="0"/>
              <a:t>‹N°›</a:t>
            </a:fld>
            <a:endParaRPr lang="fr-FR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DD35B58-5EC8-455F-84B9-AB4A207AE7D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604521"/>
            <a:ext cx="10972320" cy="3977279"/>
          </a:xfrm>
          <a:prstGeom prst="rect">
            <a:avLst/>
          </a:prstGeom>
        </p:spPr>
        <p:txBody>
          <a:bodyPr lIns="0" tIns="0" rIns="0" bIns="0"/>
          <a:lstStyle>
            <a:lvl1pPr hangingPunct="0">
              <a:spcBef>
                <a:spcPts val="1417"/>
              </a:spcBef>
              <a:defRPr>
                <a:latin typeface="Liberation Sans" pitchFamily="18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31937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1E1164-2843-454D-AD02-D51C4C59C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978D8DD-2674-435C-8419-F67F7EC4C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3" name="Espace réservé du titre 1">
            <a:extLst>
              <a:ext uri="{FF2B5EF4-FFF2-40B4-BE49-F238E27FC236}">
                <a16:creationId xmlns:a16="http://schemas.microsoft.com/office/drawing/2014/main" id="{32C403C3-0A27-4ECC-BF15-5361CA37D31C}"/>
              </a:ext>
            </a:extLst>
          </p:cNvPr>
          <p:cNvSpPr txBox="1">
            <a:spLocks/>
          </p:cNvSpPr>
          <p:nvPr userDrawn="1"/>
        </p:nvSpPr>
        <p:spPr>
          <a:xfrm rot="5400000">
            <a:off x="8433691" y="3105000"/>
            <a:ext cx="6858001" cy="64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435A7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Présentation de la spécialité mathématiques en filières générales</a:t>
            </a:r>
            <a:endParaRPr lang="fr-FR" dirty="0"/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3E5CFED2-C04B-4AD8-ADE8-264B09B94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8749" y="6486347"/>
            <a:ext cx="73239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30286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8591E6-9182-430E-A821-46B216E9B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50FCF2-C35C-48F1-BCDD-55E23E658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380BF0-FFC6-4F73-986C-2F4CE9ABD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E387BE-FD63-4998-BA87-0F6F998A387B}" type="datetimeFigureOut">
              <a:rPr lang="fr-FR" smtClean="0"/>
              <a:t>14/01/2022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DCD85E-45A0-4A54-9F6A-296E6FFED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88867" y="6486347"/>
            <a:ext cx="5173824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4B9945-4CAC-4EF3-ADA6-B3CF2BA50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3650DB-7A34-4232-9B24-560521C6532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62AD362F-1BC4-4EE9-AE6F-6A8DC901126B}"/>
              </a:ext>
            </a:extLst>
          </p:cNvPr>
          <p:cNvSpPr txBox="1">
            <a:spLocks/>
          </p:cNvSpPr>
          <p:nvPr userDrawn="1"/>
        </p:nvSpPr>
        <p:spPr>
          <a:xfrm rot="5400000">
            <a:off x="8433691" y="3105000"/>
            <a:ext cx="6858001" cy="64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435A7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Présentation de la spécialité mathématiques en filières générales</a:t>
            </a:r>
          </a:p>
        </p:txBody>
      </p:sp>
    </p:spTree>
    <p:extLst>
      <p:ext uri="{BB962C8B-B14F-4D97-AF65-F5344CB8AC3E}">
        <p14:creationId xmlns:p14="http://schemas.microsoft.com/office/powerpoint/2010/main" val="202980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67C0AB-EABE-4E21-83DE-B84898B5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233B1F-DC94-4677-9D9E-60D8FA710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82CC98-3F35-418E-B864-EE820D2673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E387BE-FD63-4998-BA87-0F6F998A387B}" type="datetimeFigureOut">
              <a:rPr lang="fr-FR" smtClean="0"/>
              <a:t>14/01/2022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6F4A44-5B71-4649-9655-FF0D02987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88867" y="6486347"/>
            <a:ext cx="5173824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369EF2-559E-488B-A4AE-5C06C5BD0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3650DB-7A34-4232-9B24-560521C65322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251339AB-9D8B-442F-98B5-0CBAF46A54BD}"/>
              </a:ext>
            </a:extLst>
          </p:cNvPr>
          <p:cNvSpPr txBox="1">
            <a:spLocks/>
          </p:cNvSpPr>
          <p:nvPr userDrawn="1"/>
        </p:nvSpPr>
        <p:spPr>
          <a:xfrm rot="5400000">
            <a:off x="8433691" y="3105000"/>
            <a:ext cx="6858001" cy="64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435A7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Présentation de la spécialité mathématiques en filières générales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430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50601A-C782-4297-B886-B6F5A4E74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F049CA-5C26-4F79-B3C0-69D142614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C8A3440-18C4-4DA5-9181-5FD6894D8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39C59BD-3D80-4BBC-8626-11DB4FEF4C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E387BE-FD63-4998-BA87-0F6F998A387B}" type="datetimeFigureOut">
              <a:rPr lang="fr-FR" smtClean="0"/>
              <a:t>14/01/2022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A37DA2-5655-4282-8126-71C20984A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88867" y="6486347"/>
            <a:ext cx="5173824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D93A8E-D748-4A4C-AFF1-4262135CB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3650DB-7A34-4232-9B24-560521C653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947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ADB223-5312-48FC-A37F-CE20207AC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D6F4D1-E5B7-482E-B21F-4F6568A8F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B6C9382-5AF7-4CDD-90AC-DF57507FA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5F4F483-1ACF-41C3-9576-CBFAC03868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553AE7C-F34C-4442-99DE-7815DD2D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51A6F-CE68-4D05-9AE1-04EB9BEB5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E387BE-FD63-4998-BA87-0F6F998A387B}" type="datetimeFigureOut">
              <a:rPr lang="fr-FR" smtClean="0"/>
              <a:t>14/01/2022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B421638-1761-4240-87FC-7D9D155D2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88867" y="6486347"/>
            <a:ext cx="5173824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68C85EA-6AC1-4B49-BA2D-233608E03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3650DB-7A34-4232-9B24-560521C653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02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268080-C9E8-43F3-9762-C67DFA17B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21AE3CB-766A-4666-AFED-6F43C16C4E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E387BE-FD63-4998-BA87-0F6F998A387B}" type="datetimeFigureOut">
              <a:rPr lang="fr-FR" smtClean="0"/>
              <a:t>14/01/2022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A9668-85BB-4CED-94D4-03532A878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88867" y="6486347"/>
            <a:ext cx="5173824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485FA1-D243-4AA2-8ADB-B765273A4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3650DB-7A34-4232-9B24-560521C653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198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CD5D4E-10A7-4BE0-A8D1-DB9519ADC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3B65D4-CCBD-428A-A63B-1917F44D2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255330-5CCC-4176-9A26-27C07B2AE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143A97-2470-464B-A08A-57D8F04CE2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E387BE-FD63-4998-BA87-0F6F998A387B}" type="datetimeFigureOut">
              <a:rPr lang="fr-FR" smtClean="0"/>
              <a:t>14/01/2022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C94967-5260-4BA6-9895-466D643F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88867" y="6486347"/>
            <a:ext cx="5173824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111321-58CF-4EF2-BF91-2512E163C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3650DB-7A34-4232-9B24-560521C653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300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98894D-5E3A-4303-8D88-C805AE94C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FC9725F-346E-40B4-A892-3FD9E473AA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C2ABC57-7358-4908-BF81-0FDA0A444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F139F4-61A3-44CF-903C-B2F1D48B3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E387BE-FD63-4998-BA87-0F6F998A387B}" type="datetimeFigureOut">
              <a:rPr lang="fr-FR" smtClean="0"/>
              <a:t>14/01/2022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507D59C-3CA4-4F36-B1DA-686EFC631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88867" y="6486347"/>
            <a:ext cx="5173824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8CE5A1-C221-4A35-85BD-786595718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3650DB-7A34-4232-9B24-560521C653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13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435D87CB-0F40-4062-A2F4-C57E9A28DF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8"/>
          <a:stretch/>
        </p:blipFill>
        <p:spPr>
          <a:xfrm>
            <a:off x="638671" y="-1862"/>
            <a:ext cx="11553329" cy="6862665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3A68600D-A850-4510-8872-9889D6E2B802}"/>
              </a:ext>
            </a:extLst>
          </p:cNvPr>
          <p:cNvGrpSpPr/>
          <p:nvPr userDrawn="1"/>
        </p:nvGrpSpPr>
        <p:grpSpPr>
          <a:xfrm>
            <a:off x="0" y="1863"/>
            <a:ext cx="648000" cy="6856136"/>
            <a:chOff x="0" y="1863"/>
            <a:chExt cx="648000" cy="685613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369EF8-04D2-4579-887F-638335BA3C2F}"/>
                </a:ext>
              </a:extLst>
            </p:cNvPr>
            <p:cNvSpPr/>
            <p:nvPr userDrawn="1"/>
          </p:nvSpPr>
          <p:spPr>
            <a:xfrm rot="5400000">
              <a:off x="-968290" y="5241710"/>
              <a:ext cx="2584579" cy="648000"/>
            </a:xfrm>
            <a:prstGeom prst="rect">
              <a:avLst/>
            </a:prstGeom>
            <a:solidFill>
              <a:srgbClr val="445B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FA754547-FEF6-42D8-8437-A866542AD1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-1852758" y="1854621"/>
              <a:ext cx="4353516" cy="6480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05C9DF27-C150-48D3-B960-CE5F9C1E0976}"/>
              </a:ext>
            </a:extLst>
          </p:cNvPr>
          <p:cNvSpPr txBox="1"/>
          <p:nvPr userDrawn="1"/>
        </p:nvSpPr>
        <p:spPr>
          <a:xfrm rot="5400000">
            <a:off x="8437886" y="3102666"/>
            <a:ext cx="6849609" cy="6480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fr-F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rgbClr val="435A7E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fr-FR" dirty="0"/>
              <a:t>Présentation de la spécialité mathématiques en filières générales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C96F6E7-D38F-46B7-9EB4-B90CF50D2459}"/>
              </a:ext>
            </a:extLst>
          </p:cNvPr>
          <p:cNvSpPr txBox="1"/>
          <p:nvPr userDrawn="1"/>
        </p:nvSpPr>
        <p:spPr>
          <a:xfrm>
            <a:off x="5153891" y="6555811"/>
            <a:ext cx="6546693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 err="1"/>
              <a:t>Lætitia</a:t>
            </a:r>
            <a:r>
              <a:rPr lang="fr-FR" dirty="0"/>
              <a:t> CRUITS, enseignante en spécialité mathématiques en TSTI2D, en 1</a:t>
            </a:r>
            <a:r>
              <a:rPr lang="fr-FR" baseline="30000" dirty="0"/>
              <a:t>ère</a:t>
            </a:r>
            <a:r>
              <a:rPr lang="fr-FR" dirty="0"/>
              <a:t> générale et </a:t>
            </a:r>
            <a:r>
              <a:rPr lang="fr-FR" dirty="0">
                <a:ea typeface="Calibri" panose="020F0502020204030204" pitchFamily="34" charset="0"/>
              </a:rPr>
              <a:t>T</a:t>
            </a:r>
            <a:r>
              <a:rPr lang="fr-FR" baseline="30000" dirty="0">
                <a:ea typeface="Calibri" panose="020F0502020204030204" pitchFamily="34" charset="0"/>
              </a:rPr>
              <a:t>ale </a:t>
            </a:r>
            <a:r>
              <a:rPr lang="fr-FR" dirty="0"/>
              <a:t>générale</a:t>
            </a:r>
            <a:endParaRPr lang="fr-FR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18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435A7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tudiant.fr/lycee/specialites-bac-general/article/reforme-lycee-quelles-specialites-pour-quelles-etudes.html" TargetMode="External"/><Relationship Id="rId2" Type="http://schemas.openxmlformats.org/officeDocument/2006/relationships/hyperlink" Target="http://www.horizons21.fr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dus.fr/recommandations-de-la-cdus-dans-le-choix-des-specialites-au-lycee-en-vue-detudes-scientifiques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dus.fr/recommandations-de-la-cdus-dans-le-choix-des-specialites-au-lycee-en-vue-detudes-scientifique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71ECE9E-C1C3-47E2-A082-FBC06B7D6F03}"/>
              </a:ext>
            </a:extLst>
          </p:cNvPr>
          <p:cNvSpPr txBox="1"/>
          <p:nvPr/>
        </p:nvSpPr>
        <p:spPr>
          <a:xfrm>
            <a:off x="1324948" y="2481943"/>
            <a:ext cx="97131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435A7E"/>
                </a:solidFill>
              </a:rPr>
              <a:t>Spécialité Mathématiques</a:t>
            </a:r>
          </a:p>
          <a:p>
            <a:pPr algn="ctr"/>
            <a:r>
              <a:rPr lang="fr-FR" sz="5400" b="1" dirty="0">
                <a:solidFill>
                  <a:srgbClr val="435A7E"/>
                </a:solidFill>
              </a:rPr>
              <a:t>Cycle terminal</a:t>
            </a:r>
          </a:p>
        </p:txBody>
      </p:sp>
    </p:spTree>
    <p:extLst>
      <p:ext uri="{BB962C8B-B14F-4D97-AF65-F5344CB8AC3E}">
        <p14:creationId xmlns:p14="http://schemas.microsoft.com/office/powerpoint/2010/main" val="15486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307A793-8F48-4833-AE6B-3099BE284757}"/>
              </a:ext>
            </a:extLst>
          </p:cNvPr>
          <p:cNvSpPr txBox="1"/>
          <p:nvPr/>
        </p:nvSpPr>
        <p:spPr>
          <a:xfrm>
            <a:off x="1233183" y="763397"/>
            <a:ext cx="1031007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fr-FR" altLang="fr-FR" sz="2800" dirty="0">
                <a:solidFill>
                  <a:srgbClr val="376092"/>
                </a:solidFill>
              </a:rPr>
              <a:t>Objectifs :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fr-FR" altLang="fr-FR" sz="1800" dirty="0"/>
              <a:t>Permettre aux élèves de consolider les acquis de mathématiques de seconde et du collège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fr-FR" altLang="fr-FR" sz="1800" dirty="0"/>
              <a:t>Développer le goût des mathématiques, afin d’en apprécier les démarches de raisonnements logiques et de rigueur, tout en favorisant des interactions avec d’autres disciplines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fr-FR" altLang="fr-FR" sz="1800" dirty="0"/>
              <a:t>Assurer les bases nécessaires à une poursuite d’études des mathématiques en terminale et en post-baccalauréat.</a:t>
            </a:r>
          </a:p>
          <a:p>
            <a:pPr eaLnBrk="1" hangingPunct="1"/>
            <a:endParaRPr lang="fr-FR" altLang="fr-FR" sz="1800" dirty="0"/>
          </a:p>
          <a:p>
            <a:pPr eaLnBrk="1" hangingPunct="1"/>
            <a:endParaRPr lang="fr-FR" altLang="fr-FR" sz="1800" dirty="0"/>
          </a:p>
          <a:p>
            <a:pPr eaLnBrk="1" hangingPunct="1"/>
            <a:endParaRPr lang="fr-FR" altLang="fr-FR" sz="1800" dirty="0"/>
          </a:p>
          <a:p>
            <a:pPr eaLnBrk="1" hangingPunct="1"/>
            <a:r>
              <a:rPr lang="fr-FR" altLang="fr-FR" sz="2800" dirty="0">
                <a:solidFill>
                  <a:srgbClr val="376092"/>
                </a:solidFill>
              </a:rPr>
              <a:t>Quelles méthodes d'apprentissage ?</a:t>
            </a:r>
          </a:p>
          <a:p>
            <a:pPr eaLnBrk="1" hangingPunct="1"/>
            <a:r>
              <a:rPr lang="fr-FR" altLang="fr-FR" sz="1800" dirty="0"/>
              <a:t>Nous allons travailler 6 grandes compétences :</a:t>
            </a:r>
          </a:p>
          <a:p>
            <a:pPr eaLnBrk="1" hangingPunct="1"/>
            <a:r>
              <a:rPr lang="fr-FR" altLang="fr-FR" sz="1800" dirty="0"/>
              <a:t>  - </a:t>
            </a:r>
            <a:r>
              <a:rPr lang="fr-FR" altLang="fr-FR" sz="1800" b="1" dirty="0"/>
              <a:t>Chercher</a:t>
            </a:r>
            <a:r>
              <a:rPr lang="fr-FR" altLang="fr-FR" sz="1800" dirty="0"/>
              <a:t>, expérimenter, en particulier à partir d’outils logiciels</a:t>
            </a:r>
          </a:p>
          <a:p>
            <a:pPr eaLnBrk="1" hangingPunct="1"/>
            <a:r>
              <a:rPr lang="fr-FR" altLang="fr-FR" sz="1800" dirty="0"/>
              <a:t>  - </a:t>
            </a:r>
            <a:r>
              <a:rPr lang="fr-FR" altLang="fr-FR" sz="1800" b="1" dirty="0"/>
              <a:t>Modéliser</a:t>
            </a:r>
            <a:r>
              <a:rPr lang="fr-FR" altLang="fr-FR" sz="1800" dirty="0"/>
              <a:t>, faire des simulations, valider ou invalider un modèle</a:t>
            </a:r>
          </a:p>
          <a:p>
            <a:pPr eaLnBrk="1" hangingPunct="1"/>
            <a:r>
              <a:rPr lang="fr-FR" altLang="fr-FR" sz="1800" dirty="0"/>
              <a:t>  - </a:t>
            </a:r>
            <a:r>
              <a:rPr lang="fr-FR" altLang="fr-FR" sz="1800" b="1" dirty="0"/>
              <a:t>Représenter</a:t>
            </a:r>
            <a:r>
              <a:rPr lang="fr-FR" altLang="fr-FR" sz="1800" dirty="0"/>
              <a:t>, choisir un cadre (numérique, algébrique, géométrique…), changer de registre</a:t>
            </a:r>
          </a:p>
          <a:p>
            <a:pPr eaLnBrk="1" hangingPunct="1"/>
            <a:r>
              <a:rPr lang="fr-FR" altLang="fr-FR" sz="1800" dirty="0"/>
              <a:t>  - </a:t>
            </a:r>
            <a:r>
              <a:rPr lang="fr-FR" altLang="fr-FR" sz="1800" b="1" dirty="0"/>
              <a:t>Raisonner</a:t>
            </a:r>
            <a:r>
              <a:rPr lang="fr-FR" altLang="fr-FR" sz="1800" dirty="0"/>
              <a:t>, démontrer, trouver des résultats partiels et les mettre en perspective</a:t>
            </a:r>
          </a:p>
          <a:p>
            <a:pPr eaLnBrk="1" hangingPunct="1"/>
            <a:r>
              <a:rPr lang="fr-FR" altLang="fr-FR" sz="1800" dirty="0"/>
              <a:t>  - </a:t>
            </a:r>
            <a:r>
              <a:rPr lang="fr-FR" altLang="fr-FR" sz="1800" b="1" dirty="0"/>
              <a:t>Calculer</a:t>
            </a:r>
            <a:r>
              <a:rPr lang="fr-FR" altLang="fr-FR" sz="1800" dirty="0"/>
              <a:t>, appliquer des techniques et mettre en œuvre des algorithmes</a:t>
            </a:r>
          </a:p>
          <a:p>
            <a:pPr eaLnBrk="1" hangingPunct="1"/>
            <a:r>
              <a:rPr lang="fr-FR" altLang="fr-FR" sz="1800" dirty="0"/>
              <a:t>  - </a:t>
            </a:r>
            <a:r>
              <a:rPr lang="fr-FR" altLang="fr-FR" sz="1800" b="1" dirty="0"/>
              <a:t>Communiquer</a:t>
            </a:r>
            <a:r>
              <a:rPr lang="fr-FR" altLang="fr-FR" sz="1800" dirty="0"/>
              <a:t> un résultat par oral ou par écrit, expliquer une démarche.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6420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307A793-8F48-4833-AE6B-3099BE284757}"/>
              </a:ext>
            </a:extLst>
          </p:cNvPr>
          <p:cNvSpPr txBox="1"/>
          <p:nvPr/>
        </p:nvSpPr>
        <p:spPr>
          <a:xfrm>
            <a:off x="1233183" y="763397"/>
            <a:ext cx="1031007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fr-FR" altLang="fr-FR" sz="2800" dirty="0">
                <a:solidFill>
                  <a:srgbClr val="376092"/>
                </a:solidFill>
              </a:rPr>
              <a:t>Thématiques proposées:</a:t>
            </a:r>
          </a:p>
          <a:p>
            <a:pPr eaLnBrk="1" hangingPunct="1"/>
            <a:r>
              <a:rPr lang="fr-FR" altLang="fr-FR" sz="1800" dirty="0"/>
              <a:t>Les différentes parties du programme sont les suivantes : </a:t>
            </a:r>
          </a:p>
          <a:p>
            <a:pPr algn="ctr" eaLnBrk="1" hangingPunct="1"/>
            <a:endParaRPr lang="fr-FR" altLang="fr-FR" sz="1800" dirty="0"/>
          </a:p>
          <a:p>
            <a:pPr algn="ctr" eaLnBrk="1" hangingPunct="1"/>
            <a:r>
              <a:rPr lang="fr-FR" altLang="fr-FR" sz="1800" b="1" u="sng" dirty="0"/>
              <a:t>Algèbre</a:t>
            </a:r>
            <a:r>
              <a:rPr lang="fr-FR" altLang="fr-FR" sz="1800" dirty="0"/>
              <a:t> </a:t>
            </a:r>
          </a:p>
          <a:p>
            <a:pPr algn="ctr" eaLnBrk="1" hangingPunct="1"/>
            <a:r>
              <a:rPr lang="fr-FR" altLang="fr-FR" sz="1800" dirty="0"/>
              <a:t>Etudes de suites </a:t>
            </a:r>
          </a:p>
          <a:p>
            <a:pPr algn="ctr" eaLnBrk="1" hangingPunct="1"/>
            <a:r>
              <a:rPr lang="fr-FR" altLang="fr-FR" sz="1800" dirty="0"/>
              <a:t>Etudes de fonctions polynômes</a:t>
            </a:r>
          </a:p>
          <a:p>
            <a:pPr algn="ctr" eaLnBrk="1" hangingPunct="1"/>
            <a:endParaRPr lang="fr-FR" altLang="fr-FR" sz="1800" dirty="0"/>
          </a:p>
          <a:p>
            <a:pPr algn="ctr" eaLnBrk="1" hangingPunct="1"/>
            <a:r>
              <a:rPr lang="fr-FR" altLang="fr-FR" sz="1800" b="1" u="sng" dirty="0"/>
              <a:t>Analyse</a:t>
            </a:r>
            <a:endParaRPr lang="fr-FR" altLang="fr-FR" sz="1800" dirty="0"/>
          </a:p>
          <a:p>
            <a:pPr algn="ctr" eaLnBrk="1" hangingPunct="1"/>
            <a:r>
              <a:rPr lang="fr-FR" altLang="fr-FR" sz="1800" dirty="0"/>
              <a:t>Dérivation et étude des variations d’une fonction,    </a:t>
            </a:r>
          </a:p>
          <a:p>
            <a:pPr algn="ctr" eaLnBrk="1" hangingPunct="1"/>
            <a:r>
              <a:rPr lang="fr-FR" altLang="fr-FR" sz="1800" dirty="0"/>
              <a:t>Fonctions exponentielle et trigonométriques</a:t>
            </a:r>
          </a:p>
          <a:p>
            <a:pPr algn="ctr" eaLnBrk="1" hangingPunct="1"/>
            <a:endParaRPr lang="fr-FR" altLang="fr-FR" sz="1800" dirty="0"/>
          </a:p>
          <a:p>
            <a:pPr algn="ctr" eaLnBrk="1" hangingPunct="1"/>
            <a:r>
              <a:rPr lang="fr-FR" altLang="fr-FR" sz="1800" b="1" u="sng" dirty="0"/>
              <a:t>Géométrie</a:t>
            </a:r>
            <a:r>
              <a:rPr lang="fr-FR" altLang="fr-FR" sz="1800" dirty="0"/>
              <a:t> </a:t>
            </a:r>
          </a:p>
          <a:p>
            <a:pPr algn="ctr" eaLnBrk="1" hangingPunct="1"/>
            <a:r>
              <a:rPr lang="fr-FR" altLang="fr-FR" sz="1800" dirty="0"/>
              <a:t>Calcul vectoriel et produit scalaire, </a:t>
            </a:r>
          </a:p>
          <a:p>
            <a:pPr algn="ctr" eaLnBrk="1" hangingPunct="1"/>
            <a:r>
              <a:rPr lang="fr-FR" altLang="fr-FR" sz="1800" dirty="0"/>
              <a:t>Géométrie repérée</a:t>
            </a:r>
          </a:p>
          <a:p>
            <a:pPr algn="ctr" eaLnBrk="1" hangingPunct="1"/>
            <a:endParaRPr lang="fr-FR" altLang="fr-FR" sz="1800" dirty="0"/>
          </a:p>
          <a:p>
            <a:pPr algn="ctr" eaLnBrk="1" hangingPunct="1"/>
            <a:endParaRPr lang="fr-FR" altLang="fr-FR" sz="1800" dirty="0"/>
          </a:p>
          <a:p>
            <a:pPr algn="ctr" eaLnBrk="1" hangingPunct="1"/>
            <a:r>
              <a:rPr lang="fr-FR" altLang="fr-FR" sz="1800" b="1" u="sng" dirty="0"/>
              <a:t>Probabilités / statistiques</a:t>
            </a:r>
            <a:r>
              <a:rPr lang="fr-FR" altLang="fr-FR" sz="1800" dirty="0"/>
              <a:t> </a:t>
            </a:r>
          </a:p>
          <a:p>
            <a:pPr algn="ctr" eaLnBrk="1" hangingPunct="1"/>
            <a:r>
              <a:rPr lang="fr-FR" altLang="fr-FR" sz="1800" dirty="0"/>
              <a:t>Probabilités conditionnelles et indépendance, </a:t>
            </a:r>
          </a:p>
          <a:p>
            <a:pPr algn="ctr" eaLnBrk="1" hangingPunct="1"/>
            <a:r>
              <a:rPr lang="fr-FR" altLang="fr-FR" sz="1800" dirty="0"/>
              <a:t>Variables aléatoires réelles.  </a:t>
            </a:r>
          </a:p>
          <a:p>
            <a:endParaRPr lang="fr-FR" dirty="0"/>
          </a:p>
        </p:txBody>
      </p:sp>
      <p:pic>
        <p:nvPicPr>
          <p:cNvPr id="3" name="Image 2" descr="Résultat de recherche d'images pour &quot;suite fibonacci&quot;">
            <a:extLst>
              <a:ext uri="{FF2B5EF4-FFF2-40B4-BE49-F238E27FC236}">
                <a16:creationId xmlns:a16="http://schemas.microsoft.com/office/drawing/2014/main" id="{B1FB252C-3209-4D5B-B81A-85E9D8D4E82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468" y="1669400"/>
            <a:ext cx="1823314" cy="1126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0862BC8-FC4F-40ED-93E3-5B0A98468E87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2875" y="2670789"/>
            <a:ext cx="1252503" cy="1516422"/>
          </a:xfrm>
          <a:prstGeom prst="rect">
            <a:avLst/>
          </a:prstGeom>
        </p:spPr>
      </p:pic>
      <p:pic>
        <p:nvPicPr>
          <p:cNvPr id="5" name="Image 4" descr="Image associée">
            <a:extLst>
              <a:ext uri="{FF2B5EF4-FFF2-40B4-BE49-F238E27FC236}">
                <a16:creationId xmlns:a16="http://schemas.microsoft.com/office/drawing/2014/main" id="{5D8DDA29-A6EE-484D-92C1-B0930BF8B8C8}"/>
              </a:ext>
            </a:extLst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468" y="3776096"/>
            <a:ext cx="2430007" cy="1655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77848DB-ACBC-45E7-82A5-7B4E0CC1B3E5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124" y="5347077"/>
            <a:ext cx="1418758" cy="104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78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B529B84-F61C-4282-8E7B-8B2B833EC693}"/>
              </a:ext>
            </a:extLst>
          </p:cNvPr>
          <p:cNvSpPr txBox="1"/>
          <p:nvPr/>
        </p:nvSpPr>
        <p:spPr>
          <a:xfrm>
            <a:off x="2055303" y="1384184"/>
            <a:ext cx="879166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3A5074"/>
                </a:solidFill>
              </a:rPr>
              <a:t>Des questions ?</a:t>
            </a:r>
          </a:p>
          <a:p>
            <a:endParaRPr lang="fr-FR" sz="4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rgbClr val="3A5074"/>
                </a:solidFill>
              </a:rPr>
              <a:t>Enseignant de mathématiques de seconde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2800" dirty="0">
              <a:solidFill>
                <a:srgbClr val="3A5074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rgbClr val="3A5074"/>
                </a:solidFill>
              </a:rPr>
              <a:t>Professeur principal de seconde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2800" dirty="0">
              <a:solidFill>
                <a:srgbClr val="3A5074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rgbClr val="3A5074"/>
                </a:solidFill>
              </a:rPr>
              <a:t>Enseignants de spécialité en 1</a:t>
            </a:r>
            <a:r>
              <a:rPr lang="fr-FR" sz="2800" baseline="30000" dirty="0">
                <a:solidFill>
                  <a:srgbClr val="3A5074"/>
                </a:solidFill>
              </a:rPr>
              <a:t>ère</a:t>
            </a:r>
            <a:r>
              <a:rPr lang="fr-FR" sz="2800" dirty="0">
                <a:solidFill>
                  <a:srgbClr val="3A5074"/>
                </a:solidFill>
              </a:rPr>
              <a:t> ou en Terminale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F3CD5B1-0393-416E-9D28-CD4F60161C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42727" y="3929734"/>
            <a:ext cx="204787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28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M:\str-delcom\BAC 2021\PPT\PPT RECTEURS POUR REUNION CHEFS ETAB RENTREE 2018\Imagediapo16retouche.jpg">
            <a:extLst>
              <a:ext uri="{FF2B5EF4-FFF2-40B4-BE49-F238E27FC236}">
                <a16:creationId xmlns:a16="http://schemas.microsoft.com/office/drawing/2014/main" id="{F3A33BB8-472D-46E9-B0E8-E5170F8B4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865" y="1157611"/>
            <a:ext cx="9144000" cy="51212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283AB70-FC1F-4747-B608-8E8443A8E1BD}"/>
              </a:ext>
            </a:extLst>
          </p:cNvPr>
          <p:cNvSpPr txBox="1"/>
          <p:nvPr/>
        </p:nvSpPr>
        <p:spPr>
          <a:xfrm>
            <a:off x="1125663" y="383787"/>
            <a:ext cx="10354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435A7E"/>
                </a:solidFill>
              </a:rPr>
              <a:t>La première et la terminale de la voie générale : présentation globale</a:t>
            </a:r>
            <a:r>
              <a:rPr lang="fr-FR" dirty="0">
                <a:solidFill>
                  <a:srgbClr val="435A7E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11948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41451D01-6D29-4E36-AA36-BF40BB615852}"/>
              </a:ext>
            </a:extLst>
          </p:cNvPr>
          <p:cNvSpPr txBox="1"/>
          <p:nvPr/>
        </p:nvSpPr>
        <p:spPr>
          <a:xfrm>
            <a:off x="2863748" y="382655"/>
            <a:ext cx="789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435A7E"/>
                </a:solidFill>
              </a:rPr>
              <a:t>Les épreuves du nouveau baccalauréat général version 2023 (modification BO 29 juillet 2021 )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FA34A4-A174-4442-BBBB-8CF345FB8DD8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7179" y="1395484"/>
            <a:ext cx="5925074" cy="302551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E75A532-E7C7-445A-BEE1-0C1CCE570F84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22253" y="2139193"/>
            <a:ext cx="4538444" cy="433615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7F5C009-73FD-4B5D-A315-3B4A63A0FE6D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4714" y="5973289"/>
            <a:ext cx="3675034" cy="50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72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6">
            <a:extLst>
              <a:ext uri="{FF2B5EF4-FFF2-40B4-BE49-F238E27FC236}">
                <a16:creationId xmlns:a16="http://schemas.microsoft.com/office/drawing/2014/main" id="{AD62C131-0BA7-474C-97F1-44DC04C8B835}"/>
              </a:ext>
            </a:extLst>
          </p:cNvPr>
          <p:cNvSpPr txBox="1">
            <a:spLocks/>
          </p:cNvSpPr>
          <p:nvPr/>
        </p:nvSpPr>
        <p:spPr>
          <a:xfrm>
            <a:off x="793750" y="1129505"/>
            <a:ext cx="7881938" cy="3294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435A7E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u="sng" dirty="0">
                <a:solidFill>
                  <a:schemeClr val="tx1"/>
                </a:solidFill>
              </a:rPr>
              <a:t>L’orientation en seconde </a:t>
            </a:r>
            <a:r>
              <a:rPr lang="fr-FR" dirty="0">
                <a:solidFill>
                  <a:schemeClr val="tx1"/>
                </a:solidFill>
              </a:rPr>
              <a:t>: </a:t>
            </a:r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E6450252-82D1-4FFA-8D31-2869338C171C}"/>
              </a:ext>
            </a:extLst>
          </p:cNvPr>
          <p:cNvSpPr txBox="1">
            <a:spLocks/>
          </p:cNvSpPr>
          <p:nvPr/>
        </p:nvSpPr>
        <p:spPr>
          <a:xfrm>
            <a:off x="1435624" y="1333144"/>
            <a:ext cx="8750300" cy="45989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  <a:buFont typeface="Arial" pitchFamily="34" charset="0"/>
              <a:buChar char="■"/>
              <a:defRPr/>
            </a:pPr>
            <a:endParaRPr lang="fr-FR" altLang="fr-FR" dirty="0"/>
          </a:p>
          <a:p>
            <a:pPr fontAlgn="base"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sz="2400" dirty="0"/>
              <a:t> Au 1</a:t>
            </a:r>
            <a:r>
              <a:rPr lang="fr-FR" altLang="fr-FR" sz="2400" baseline="30000" dirty="0"/>
              <a:t>ème</a:t>
            </a:r>
            <a:r>
              <a:rPr lang="fr-FR" altLang="fr-FR" sz="2400" dirty="0"/>
              <a:t> semestre : Fiche de dialogue</a:t>
            </a:r>
          </a:p>
          <a:p>
            <a:pPr marL="449263" lvl="1" fontAlgn="base">
              <a:spcAft>
                <a:spcPct val="0"/>
              </a:spcAft>
              <a:defRPr/>
            </a:pPr>
            <a:r>
              <a:rPr lang="fr-FR" altLang="fr-FR" sz="1600" dirty="0"/>
              <a:t>Les élèves visant la voie générale expriment leurs souhaits d’enseignements de spécialité.</a:t>
            </a:r>
          </a:p>
          <a:p>
            <a:pPr marL="449263" lvl="1" fontAlgn="base">
              <a:spcAft>
                <a:spcPct val="0"/>
              </a:spcAft>
              <a:defRPr/>
            </a:pPr>
            <a:r>
              <a:rPr lang="fr-FR" altLang="fr-FR" sz="1600" dirty="0"/>
              <a:t>Les élèves visant la voie technologique expriment leurs souhaits de série.</a:t>
            </a:r>
          </a:p>
          <a:p>
            <a:pPr marL="449263" lvl="1" fontAlgn="base">
              <a:spcAft>
                <a:spcPct val="0"/>
              </a:spcAft>
              <a:defRPr/>
            </a:pPr>
            <a:r>
              <a:rPr lang="fr-FR" altLang="fr-FR" sz="1600" dirty="0"/>
              <a:t>Le conseil de classe du 1</a:t>
            </a:r>
            <a:r>
              <a:rPr lang="fr-FR" altLang="fr-FR" sz="1600" baseline="30000" dirty="0"/>
              <a:t>er</a:t>
            </a:r>
            <a:r>
              <a:rPr lang="fr-FR" altLang="fr-FR" sz="1600" dirty="0"/>
              <a:t> semestre émet des recommandations d’orientation.</a:t>
            </a:r>
          </a:p>
          <a:p>
            <a:pPr marL="457200" lvl="1" indent="0" fontAlgn="base">
              <a:spcAft>
                <a:spcPct val="0"/>
              </a:spcAft>
              <a:buFont typeface="Arial Italic"/>
              <a:buNone/>
              <a:defRPr/>
            </a:pPr>
            <a:endParaRPr lang="fr-FR" altLang="fr-FR" sz="1600" dirty="0"/>
          </a:p>
          <a:p>
            <a:pPr lvl="1" fontAlgn="base">
              <a:spcAft>
                <a:spcPct val="0"/>
              </a:spcAft>
              <a:defRPr/>
            </a:pPr>
            <a:endParaRPr lang="fr-FR" altLang="fr-FR" sz="1600" dirty="0"/>
          </a:p>
          <a:p>
            <a:pPr fontAlgn="base"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sz="2400" dirty="0"/>
              <a:t> Au 2</a:t>
            </a:r>
            <a:r>
              <a:rPr lang="fr-FR" altLang="fr-FR" sz="2400" baseline="30000" dirty="0"/>
              <a:t>ème</a:t>
            </a:r>
            <a:r>
              <a:rPr lang="fr-FR" altLang="fr-FR" sz="2400" dirty="0"/>
              <a:t> semestre : le choix d’orientation définitif.</a:t>
            </a:r>
          </a:p>
          <a:p>
            <a:pPr marL="444500" lvl="1" indent="-177800" fontAlgn="base">
              <a:spcAft>
                <a:spcPct val="0"/>
              </a:spcAft>
              <a:defRPr/>
            </a:pPr>
            <a:r>
              <a:rPr lang="fr-FR" altLang="fr-FR" sz="1600" dirty="0"/>
              <a:t>Les élèves visant la voie générale finalisent leurs choix d’enseignements de spécialité pour la classe de 1</a:t>
            </a:r>
            <a:r>
              <a:rPr lang="fr-FR" altLang="fr-FR" sz="1600" baseline="30000" dirty="0"/>
              <a:t>re</a:t>
            </a:r>
            <a:r>
              <a:rPr lang="fr-FR" altLang="fr-FR" sz="1600" dirty="0"/>
              <a:t>.</a:t>
            </a:r>
          </a:p>
          <a:p>
            <a:pPr marL="444500" lvl="1" indent="-177800" fontAlgn="base">
              <a:spcAft>
                <a:spcPct val="0"/>
              </a:spcAft>
              <a:defRPr/>
            </a:pPr>
            <a:r>
              <a:rPr lang="fr-FR" altLang="fr-FR" sz="1600" dirty="0"/>
              <a:t>Les élèves visant la voie technologique expriment leur choix de série pour l’année de 1</a:t>
            </a:r>
            <a:r>
              <a:rPr lang="fr-FR" altLang="fr-FR" sz="1600" baseline="30000" dirty="0"/>
              <a:t>re</a:t>
            </a:r>
            <a:r>
              <a:rPr lang="fr-FR" altLang="fr-F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6172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64A468B-C763-40D4-8D4A-09374AAF2DB8}"/>
              </a:ext>
            </a:extLst>
          </p:cNvPr>
          <p:cNvSpPr txBox="1"/>
          <p:nvPr/>
        </p:nvSpPr>
        <p:spPr>
          <a:xfrm>
            <a:off x="1054360" y="942392"/>
            <a:ext cx="102823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435A7E"/>
                </a:solidFill>
              </a:rPr>
              <a:t>Quelques sites pour aider les élèves de secondes à choisir leur filière ou leurs enseignements de spécialités : </a:t>
            </a:r>
          </a:p>
          <a:p>
            <a:endParaRPr lang="fr-FR" sz="2800" dirty="0">
              <a:solidFill>
                <a:srgbClr val="435A7E"/>
              </a:solidFill>
            </a:endParaRPr>
          </a:p>
          <a:p>
            <a:pPr marL="457200" indent="-457200">
              <a:buFontTx/>
              <a:buChar char="-"/>
            </a:pPr>
            <a:r>
              <a:rPr lang="fr-FR" sz="2800" dirty="0">
                <a:solidFill>
                  <a:srgbClr val="435A7E"/>
                </a:solidFill>
              </a:rPr>
              <a:t>Un site                        : </a:t>
            </a:r>
            <a:r>
              <a:rPr lang="fr-FR" sz="2800" dirty="0">
                <a:solidFill>
                  <a:srgbClr val="435A7E"/>
                </a:solidFill>
                <a:hlinkClick r:id="rId2"/>
              </a:rPr>
              <a:t>http://www.horizons21.fr/</a:t>
            </a:r>
            <a:endParaRPr lang="fr-FR" sz="2800" dirty="0">
              <a:solidFill>
                <a:srgbClr val="435A7E"/>
              </a:solidFill>
            </a:endParaRPr>
          </a:p>
          <a:p>
            <a:endParaRPr lang="fr-FR" sz="2800" dirty="0">
              <a:solidFill>
                <a:srgbClr val="435A7E"/>
              </a:solidFill>
            </a:endParaRPr>
          </a:p>
          <a:p>
            <a:pPr marL="457200" indent="-457200">
              <a:buFontTx/>
              <a:buChar char="-"/>
            </a:pPr>
            <a:r>
              <a:rPr lang="fr-FR" sz="2800" dirty="0">
                <a:solidFill>
                  <a:srgbClr val="435A7E"/>
                </a:solidFill>
              </a:rPr>
              <a:t>Sur le site de                  : </a:t>
            </a:r>
            <a:r>
              <a:rPr lang="fr-FR" sz="2800" dirty="0">
                <a:solidFill>
                  <a:srgbClr val="435A7E"/>
                </a:solidFill>
                <a:hlinkClick r:id="rId3"/>
              </a:rPr>
              <a:t>https://www.letudiant.fr/lycee/specialites-bac-general/article/reforme-lycee-quelles-specialites-pour-quelles-etudes.html</a:t>
            </a:r>
            <a:endParaRPr lang="fr-FR" sz="2800" dirty="0">
              <a:solidFill>
                <a:srgbClr val="435A7E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A410616-5D8F-4FCA-B0D0-51502D6174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4" y="3141499"/>
            <a:ext cx="1261188" cy="40988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37D35CF-7230-470A-B33F-94D8823E67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51" y="2302542"/>
            <a:ext cx="17240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77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C4CFBEC-DE40-4A12-910C-824284C0E7C0}"/>
              </a:ext>
            </a:extLst>
          </p:cNvPr>
          <p:cNvSpPr txBox="1"/>
          <p:nvPr/>
        </p:nvSpPr>
        <p:spPr>
          <a:xfrm>
            <a:off x="1157324" y="1197620"/>
            <a:ext cx="1060429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445B7F"/>
                </a:solidFill>
              </a:rPr>
              <a:t>Pourquoi choisir la spécialité mathématiques </a:t>
            </a:r>
          </a:p>
          <a:p>
            <a:r>
              <a:rPr lang="fr-FR" sz="3600" dirty="0">
                <a:solidFill>
                  <a:srgbClr val="445B7F"/>
                </a:solidFill>
              </a:rPr>
              <a:t>en première générale ?</a:t>
            </a:r>
          </a:p>
          <a:p>
            <a:endParaRPr lang="fr-FR" sz="2800" dirty="0">
              <a:solidFill>
                <a:srgbClr val="445B7F"/>
              </a:solidFill>
            </a:endParaRPr>
          </a:p>
          <a:p>
            <a:endParaRPr lang="fr-FR" sz="2800" dirty="0">
              <a:solidFill>
                <a:srgbClr val="445B7F"/>
              </a:solidFill>
            </a:endParaRPr>
          </a:p>
          <a:p>
            <a:endParaRPr lang="fr-FR" sz="800" dirty="0">
              <a:solidFill>
                <a:srgbClr val="445B7F"/>
              </a:solidFill>
            </a:endParaRPr>
          </a:p>
          <a:p>
            <a:r>
              <a:rPr lang="fr-FR" sz="2800" dirty="0">
                <a:solidFill>
                  <a:srgbClr val="445B7F"/>
                </a:solidFill>
              </a:rPr>
              <a:t>Beaucoup de filières de l’enseignement supérieur demandent de choisir la spécialité Maths en 1</a:t>
            </a:r>
            <a:r>
              <a:rPr lang="fr-FR" sz="2800" baseline="30000" dirty="0">
                <a:solidFill>
                  <a:srgbClr val="445B7F"/>
                </a:solidFill>
              </a:rPr>
              <a:t>ère</a:t>
            </a:r>
            <a:r>
              <a:rPr lang="fr-FR" sz="2800" dirty="0">
                <a:solidFill>
                  <a:srgbClr val="445B7F"/>
                </a:solidFill>
              </a:rPr>
              <a:t>, voire en terminale. Il faut donc bien réfléchir avant d’abandonner cette discipline…</a:t>
            </a:r>
          </a:p>
          <a:p>
            <a:endParaRPr lang="fr-FR" sz="800" dirty="0">
              <a:solidFill>
                <a:srgbClr val="445B7F"/>
              </a:solidFill>
            </a:endParaRPr>
          </a:p>
          <a:p>
            <a:endParaRPr lang="fr-FR" sz="2800" dirty="0"/>
          </a:p>
          <a:p>
            <a:endParaRPr lang="fr-FR" sz="2800" dirty="0">
              <a:solidFill>
                <a:srgbClr val="445B7F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CCAF9AF-5054-409F-A843-D80EFDD69E93}"/>
              </a:ext>
            </a:extLst>
          </p:cNvPr>
          <p:cNvSpPr txBox="1"/>
          <p:nvPr/>
        </p:nvSpPr>
        <p:spPr>
          <a:xfrm>
            <a:off x="1448179" y="6139750"/>
            <a:ext cx="10313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435A7E"/>
                </a:solidFill>
                <a:hlinkClick r:id="rId2"/>
              </a:rPr>
              <a:t>https://cdus.fr/recommandations-de-la-cdus-dans-le-choix-des-specialites-au-lycee-en-vue-detudes-scientifiques/</a:t>
            </a:r>
            <a:endParaRPr lang="fr-FR" sz="1600" dirty="0">
              <a:solidFill>
                <a:srgbClr val="435A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12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C4CFBEC-DE40-4A12-910C-824284C0E7C0}"/>
              </a:ext>
            </a:extLst>
          </p:cNvPr>
          <p:cNvSpPr txBox="1"/>
          <p:nvPr/>
        </p:nvSpPr>
        <p:spPr>
          <a:xfrm>
            <a:off x="1049644" y="149289"/>
            <a:ext cx="1071197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800" dirty="0">
              <a:solidFill>
                <a:srgbClr val="445B7F"/>
              </a:solidFill>
            </a:endParaRPr>
          </a:p>
          <a:p>
            <a:endParaRPr lang="fr-FR" u="sng" dirty="0">
              <a:solidFill>
                <a:srgbClr val="445B7F"/>
              </a:solidFill>
            </a:endParaRPr>
          </a:p>
          <a:p>
            <a:r>
              <a:rPr lang="fr-FR" u="sng" dirty="0">
                <a:solidFill>
                  <a:srgbClr val="445B7F"/>
                </a:solidFill>
              </a:rPr>
              <a:t>Par exemple </a:t>
            </a:r>
            <a:r>
              <a:rPr lang="fr-FR" dirty="0">
                <a:solidFill>
                  <a:srgbClr val="445B7F"/>
                </a:solidFill>
              </a:rPr>
              <a:t>: Recommandations de la CDUS* dans le choix des spécialités au lycée en vue d’études scientifiques</a:t>
            </a:r>
          </a:p>
          <a:p>
            <a:pPr algn="ctr"/>
            <a:r>
              <a:rPr lang="fr-FR" sz="1400" dirty="0">
                <a:solidFill>
                  <a:srgbClr val="445B7F"/>
                </a:solidFill>
              </a:rPr>
              <a:t>* CDUS : Conférences des Doyens et Directeurs des UFR Scientifiques</a:t>
            </a:r>
          </a:p>
          <a:p>
            <a:endParaRPr lang="fr-FR" sz="2800" dirty="0"/>
          </a:p>
          <a:p>
            <a:endParaRPr lang="fr-FR" sz="2800" dirty="0">
              <a:solidFill>
                <a:srgbClr val="445B7F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7038EE4-6575-40DA-86FC-A78DBCDA682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4395" y="1226872"/>
            <a:ext cx="10182468" cy="481480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CCAF9AF-5054-409F-A843-D80EFDD69E93}"/>
              </a:ext>
            </a:extLst>
          </p:cNvPr>
          <p:cNvSpPr txBox="1"/>
          <p:nvPr/>
        </p:nvSpPr>
        <p:spPr>
          <a:xfrm>
            <a:off x="1511559" y="6041675"/>
            <a:ext cx="10455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dirty="0">
              <a:solidFill>
                <a:srgbClr val="435A7E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37C4FE1-91BF-45A3-9164-05112B625A5D}"/>
              </a:ext>
            </a:extLst>
          </p:cNvPr>
          <p:cNvSpPr txBox="1"/>
          <p:nvPr/>
        </p:nvSpPr>
        <p:spPr>
          <a:xfrm>
            <a:off x="1306285" y="6136948"/>
            <a:ext cx="10455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u="sng" dirty="0">
                <a:solidFill>
                  <a:srgbClr val="435A7E"/>
                </a:solidFill>
              </a:rPr>
              <a:t>Source </a:t>
            </a:r>
            <a:r>
              <a:rPr lang="fr-FR" sz="1600" dirty="0">
                <a:solidFill>
                  <a:srgbClr val="435A7E"/>
                </a:solidFill>
              </a:rPr>
              <a:t>: </a:t>
            </a:r>
            <a:r>
              <a:rPr lang="fr-FR" sz="1600" dirty="0">
                <a:solidFill>
                  <a:srgbClr val="435A7E"/>
                </a:solidFill>
                <a:hlinkClick r:id="rId3"/>
              </a:rPr>
              <a:t>https://cdus.fr/recommandations-de-la-cdus-dans-le-choix-des-specialites-au-lycee-en-vue-detudes-scientifiques/</a:t>
            </a:r>
            <a:r>
              <a:rPr lang="fr-FR" sz="1600" dirty="0">
                <a:solidFill>
                  <a:srgbClr val="435A7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3848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686E94B2-1708-466C-8E9B-F333B69B6DD5}"/>
              </a:ext>
            </a:extLst>
          </p:cNvPr>
          <p:cNvSpPr/>
          <p:nvPr/>
        </p:nvSpPr>
        <p:spPr>
          <a:xfrm>
            <a:off x="7368042" y="4419888"/>
            <a:ext cx="3825435" cy="11117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F2C16F8-68F1-4519-8666-FF1519D36061}"/>
              </a:ext>
            </a:extLst>
          </p:cNvPr>
          <p:cNvSpPr/>
          <p:nvPr/>
        </p:nvSpPr>
        <p:spPr>
          <a:xfrm>
            <a:off x="7344977" y="2793820"/>
            <a:ext cx="3848499" cy="11117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E62B5D11-2582-410F-9F42-9A3CD1711E27}"/>
              </a:ext>
            </a:extLst>
          </p:cNvPr>
          <p:cNvSpPr/>
          <p:nvPr/>
        </p:nvSpPr>
        <p:spPr>
          <a:xfrm>
            <a:off x="5230667" y="1467586"/>
            <a:ext cx="2114310" cy="830997"/>
          </a:xfrm>
          <a:prstGeom prst="roundRect">
            <a:avLst/>
          </a:prstGeom>
          <a:solidFill>
            <a:srgbClr val="99CCFF"/>
          </a:solidFill>
          <a:ln>
            <a:solidFill>
              <a:srgbClr val="435A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9479F8BE-4BD1-435A-BB94-727168E9ADA3}"/>
              </a:ext>
            </a:extLst>
          </p:cNvPr>
          <p:cNvSpPr/>
          <p:nvPr/>
        </p:nvSpPr>
        <p:spPr>
          <a:xfrm>
            <a:off x="2684499" y="2819613"/>
            <a:ext cx="2659310" cy="830997"/>
          </a:xfrm>
          <a:prstGeom prst="roundRect">
            <a:avLst/>
          </a:prstGeom>
          <a:solidFill>
            <a:srgbClr val="99CCFF"/>
          </a:solidFill>
          <a:ln>
            <a:solidFill>
              <a:srgbClr val="435A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CE851D51-7E62-445E-9D70-7CA6B49AF29C}"/>
              </a:ext>
            </a:extLst>
          </p:cNvPr>
          <p:cNvSpPr/>
          <p:nvPr/>
        </p:nvSpPr>
        <p:spPr>
          <a:xfrm>
            <a:off x="1385229" y="4410101"/>
            <a:ext cx="2659310" cy="1067909"/>
          </a:xfrm>
          <a:prstGeom prst="roundRect">
            <a:avLst/>
          </a:prstGeom>
          <a:solidFill>
            <a:srgbClr val="99CCFF"/>
          </a:solidFill>
          <a:ln>
            <a:solidFill>
              <a:srgbClr val="435A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8BD3A7C1-7ADD-49AB-AD2C-F68A6F999784}"/>
              </a:ext>
            </a:extLst>
          </p:cNvPr>
          <p:cNvSpPr/>
          <p:nvPr/>
        </p:nvSpPr>
        <p:spPr>
          <a:xfrm>
            <a:off x="4523705" y="4410101"/>
            <a:ext cx="2432988" cy="1111728"/>
          </a:xfrm>
          <a:prstGeom prst="roundRect">
            <a:avLst/>
          </a:prstGeom>
          <a:solidFill>
            <a:srgbClr val="E6CD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58AB5AFA-1C2C-4C86-9084-DD8903E634CA}"/>
              </a:ext>
            </a:extLst>
          </p:cNvPr>
          <p:cNvSpPr/>
          <p:nvPr/>
        </p:nvSpPr>
        <p:spPr>
          <a:xfrm>
            <a:off x="1385229" y="5586901"/>
            <a:ext cx="2659310" cy="864756"/>
          </a:xfrm>
          <a:prstGeom prst="roundRect">
            <a:avLst/>
          </a:prstGeom>
          <a:solidFill>
            <a:srgbClr val="E6CD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48F2A90-0D4E-48A8-945B-F6D7159C7ECC}"/>
              </a:ext>
            </a:extLst>
          </p:cNvPr>
          <p:cNvSpPr txBox="1"/>
          <p:nvPr/>
        </p:nvSpPr>
        <p:spPr>
          <a:xfrm>
            <a:off x="1894819" y="398896"/>
            <a:ext cx="8977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435A7E"/>
                </a:solidFill>
              </a:rPr>
              <a:t>Les enseignements de mathématiques au lycée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144E803-A8A6-4F15-A703-12CB8864786E}"/>
              </a:ext>
            </a:extLst>
          </p:cNvPr>
          <p:cNvSpPr txBox="1"/>
          <p:nvPr/>
        </p:nvSpPr>
        <p:spPr>
          <a:xfrm>
            <a:off x="5230666" y="1467586"/>
            <a:ext cx="2269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35A7E"/>
                </a:solidFill>
              </a:rPr>
              <a:t>SECONDE</a:t>
            </a:r>
          </a:p>
          <a:p>
            <a:pPr algn="ctr"/>
            <a:r>
              <a:rPr lang="fr-FR" sz="1200" i="1" dirty="0">
                <a:solidFill>
                  <a:srgbClr val="435A7E"/>
                </a:solidFill>
              </a:rPr>
              <a:t>Tronc commun</a:t>
            </a:r>
          </a:p>
          <a:p>
            <a:pPr algn="ctr"/>
            <a:r>
              <a:rPr lang="fr-FR" dirty="0">
                <a:solidFill>
                  <a:srgbClr val="435A7E"/>
                </a:solidFill>
              </a:rPr>
              <a:t>4 heures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BA08155-29C4-4714-9686-C087B54DC6D1}"/>
              </a:ext>
            </a:extLst>
          </p:cNvPr>
          <p:cNvSpPr txBox="1"/>
          <p:nvPr/>
        </p:nvSpPr>
        <p:spPr>
          <a:xfrm>
            <a:off x="7344977" y="2834857"/>
            <a:ext cx="3939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PREMIERE Technologique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3 heures dans le tronc commun</a:t>
            </a:r>
          </a:p>
          <a:p>
            <a:pPr marL="285750" indent="-285750">
              <a:buFontTx/>
              <a:buChar char="-"/>
            </a:pPr>
            <a:r>
              <a:rPr lang="fr-FR" u="sng" dirty="0">
                <a:solidFill>
                  <a:schemeClr val="bg1">
                    <a:lumMod val="50000"/>
                  </a:schemeClr>
                </a:solidFill>
              </a:rPr>
              <a:t>STI2D/ST2S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: + 2 heures de spécialité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CDD1389-ACC1-444A-A4CF-A23F284BD8B9}"/>
              </a:ext>
            </a:extLst>
          </p:cNvPr>
          <p:cNvSpPr txBox="1"/>
          <p:nvPr/>
        </p:nvSpPr>
        <p:spPr>
          <a:xfrm>
            <a:off x="7368953" y="4499066"/>
            <a:ext cx="39109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TERMINALE</a:t>
            </a:r>
            <a:r>
              <a:rPr lang="fr-FR" b="1" baseline="30000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Technologique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3 heures dans le tronc commun</a:t>
            </a:r>
          </a:p>
          <a:p>
            <a:pPr marL="285750" indent="-285750">
              <a:buFontTx/>
              <a:buChar char="-"/>
            </a:pPr>
            <a:r>
              <a:rPr lang="fr-FR" u="sng" dirty="0">
                <a:solidFill>
                  <a:schemeClr val="bg1">
                    <a:lumMod val="50000"/>
                  </a:schemeClr>
                </a:solidFill>
              </a:rPr>
              <a:t>STI2D/ST2S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: + 2 heures de spécialité</a:t>
            </a:r>
          </a:p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A5E3278-47EE-432B-BB49-C0AD2A6EB8C3}"/>
              </a:ext>
            </a:extLst>
          </p:cNvPr>
          <p:cNvSpPr txBox="1"/>
          <p:nvPr/>
        </p:nvSpPr>
        <p:spPr>
          <a:xfrm rot="16200000">
            <a:off x="23940" y="4269660"/>
            <a:ext cx="181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435A7E"/>
                </a:solidFill>
              </a:rPr>
              <a:t>Filière Générale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BC522F3-CA0B-4684-9F41-EB9CFC8C47EB}"/>
              </a:ext>
            </a:extLst>
          </p:cNvPr>
          <p:cNvSpPr txBox="1"/>
          <p:nvPr/>
        </p:nvSpPr>
        <p:spPr>
          <a:xfrm>
            <a:off x="2684499" y="2762887"/>
            <a:ext cx="2659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35A7E"/>
                </a:solidFill>
              </a:rPr>
              <a:t>PREMIERE Générale</a:t>
            </a:r>
          </a:p>
          <a:p>
            <a:pPr algn="ctr"/>
            <a:r>
              <a:rPr lang="fr-FR" dirty="0">
                <a:solidFill>
                  <a:srgbClr val="435A7E"/>
                </a:solidFill>
              </a:rPr>
              <a:t>Spécialité Mathématiques</a:t>
            </a:r>
          </a:p>
          <a:p>
            <a:pPr algn="ctr"/>
            <a:r>
              <a:rPr lang="fr-FR" dirty="0">
                <a:solidFill>
                  <a:srgbClr val="435A7E"/>
                </a:solidFill>
              </a:rPr>
              <a:t>4 heures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31AED6A-FC1A-40E1-AB50-40F4DD713302}"/>
              </a:ext>
            </a:extLst>
          </p:cNvPr>
          <p:cNvSpPr txBox="1"/>
          <p:nvPr/>
        </p:nvSpPr>
        <p:spPr>
          <a:xfrm rot="5400000">
            <a:off x="10305845" y="3981879"/>
            <a:ext cx="2387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Filières Technologiques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0CD314C-903A-48A1-8EAA-900B0561EFCC}"/>
              </a:ext>
            </a:extLst>
          </p:cNvPr>
          <p:cNvSpPr txBox="1"/>
          <p:nvPr/>
        </p:nvSpPr>
        <p:spPr>
          <a:xfrm>
            <a:off x="1385229" y="4445709"/>
            <a:ext cx="26289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435A7E"/>
                </a:solidFill>
              </a:rPr>
              <a:t>TERMINALE Générale</a:t>
            </a:r>
          </a:p>
          <a:p>
            <a:pPr algn="ctr"/>
            <a:r>
              <a:rPr lang="fr-FR" dirty="0">
                <a:solidFill>
                  <a:srgbClr val="435A7E"/>
                </a:solidFill>
              </a:rPr>
              <a:t>Spécialité Mathématiques</a:t>
            </a:r>
          </a:p>
          <a:p>
            <a:pPr algn="ctr"/>
            <a:r>
              <a:rPr lang="fr-FR" dirty="0">
                <a:solidFill>
                  <a:srgbClr val="435A7E"/>
                </a:solidFill>
              </a:rPr>
              <a:t>6 heures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13E81D4-C327-474E-BAEB-BED511426CD9}"/>
              </a:ext>
            </a:extLst>
          </p:cNvPr>
          <p:cNvSpPr txBox="1"/>
          <p:nvPr/>
        </p:nvSpPr>
        <p:spPr>
          <a:xfrm>
            <a:off x="4541880" y="4396078"/>
            <a:ext cx="2463368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7030A0"/>
                </a:solidFill>
              </a:rPr>
              <a:t>TERMINALE Générale</a:t>
            </a:r>
          </a:p>
          <a:p>
            <a:pPr algn="ctr"/>
            <a:r>
              <a:rPr lang="fr-FR" sz="1400" dirty="0">
                <a:solidFill>
                  <a:srgbClr val="7030A0"/>
                </a:solidFill>
              </a:rPr>
              <a:t>Option </a:t>
            </a:r>
          </a:p>
          <a:p>
            <a:pPr algn="ctr"/>
            <a:r>
              <a:rPr lang="fr-FR" dirty="0">
                <a:solidFill>
                  <a:srgbClr val="7030A0"/>
                </a:solidFill>
              </a:rPr>
              <a:t>Maths complémentaires</a:t>
            </a:r>
          </a:p>
          <a:p>
            <a:pPr algn="ctr"/>
            <a:r>
              <a:rPr lang="fr-FR" dirty="0">
                <a:solidFill>
                  <a:srgbClr val="7030A0"/>
                </a:solidFill>
              </a:rPr>
              <a:t>3 heures</a:t>
            </a:r>
          </a:p>
          <a:p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C2B2FB1-5EA1-4406-A962-315EF57B0C0C}"/>
              </a:ext>
            </a:extLst>
          </p:cNvPr>
          <p:cNvSpPr txBox="1"/>
          <p:nvPr/>
        </p:nvSpPr>
        <p:spPr>
          <a:xfrm>
            <a:off x="1894819" y="5586901"/>
            <a:ext cx="164012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7030A0"/>
                </a:solidFill>
              </a:rPr>
              <a:t>Option</a:t>
            </a:r>
          </a:p>
          <a:p>
            <a:pPr algn="ctr"/>
            <a:r>
              <a:rPr lang="fr-FR" dirty="0">
                <a:solidFill>
                  <a:srgbClr val="7030A0"/>
                </a:solidFill>
              </a:rPr>
              <a:t>Maths expertes</a:t>
            </a:r>
          </a:p>
          <a:p>
            <a:pPr algn="ctr"/>
            <a:r>
              <a:rPr lang="fr-FR" dirty="0">
                <a:solidFill>
                  <a:srgbClr val="7030A0"/>
                </a:solidFill>
              </a:rPr>
              <a:t>3 heures</a:t>
            </a:r>
          </a:p>
        </p:txBody>
      </p:sp>
      <p:sp>
        <p:nvSpPr>
          <p:cNvPr id="22" name="Flèche : bas 21">
            <a:extLst>
              <a:ext uri="{FF2B5EF4-FFF2-40B4-BE49-F238E27FC236}">
                <a16:creationId xmlns:a16="http://schemas.microsoft.com/office/drawing/2014/main" id="{91624266-7575-468C-80B2-B849543FD6AC}"/>
              </a:ext>
            </a:extLst>
          </p:cNvPr>
          <p:cNvSpPr/>
          <p:nvPr/>
        </p:nvSpPr>
        <p:spPr>
          <a:xfrm rot="3068579">
            <a:off x="4563488" y="2023739"/>
            <a:ext cx="449926" cy="754412"/>
          </a:xfrm>
          <a:prstGeom prst="downArrow">
            <a:avLst/>
          </a:prstGeom>
          <a:solidFill>
            <a:srgbClr val="435A7E"/>
          </a:solidFill>
          <a:ln>
            <a:solidFill>
              <a:srgbClr val="435A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 : bas 22">
            <a:extLst>
              <a:ext uri="{FF2B5EF4-FFF2-40B4-BE49-F238E27FC236}">
                <a16:creationId xmlns:a16="http://schemas.microsoft.com/office/drawing/2014/main" id="{FEF1EAF9-5C0D-4491-A9EE-0810DB3AEB7F}"/>
              </a:ext>
            </a:extLst>
          </p:cNvPr>
          <p:cNvSpPr/>
          <p:nvPr/>
        </p:nvSpPr>
        <p:spPr>
          <a:xfrm rot="2220896">
            <a:off x="2666999" y="3685236"/>
            <a:ext cx="449926" cy="754412"/>
          </a:xfrm>
          <a:prstGeom prst="downArrow">
            <a:avLst/>
          </a:prstGeom>
          <a:solidFill>
            <a:srgbClr val="435A7E"/>
          </a:solidFill>
          <a:ln>
            <a:solidFill>
              <a:srgbClr val="435A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 : bas 23">
            <a:extLst>
              <a:ext uri="{FF2B5EF4-FFF2-40B4-BE49-F238E27FC236}">
                <a16:creationId xmlns:a16="http://schemas.microsoft.com/office/drawing/2014/main" id="{73E7C272-06D4-4AE7-8EF9-1A5CEB64F06C}"/>
              </a:ext>
            </a:extLst>
          </p:cNvPr>
          <p:cNvSpPr/>
          <p:nvPr/>
        </p:nvSpPr>
        <p:spPr>
          <a:xfrm rot="18441084">
            <a:off x="4901088" y="3660821"/>
            <a:ext cx="449926" cy="754412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 : bas 24">
            <a:extLst>
              <a:ext uri="{FF2B5EF4-FFF2-40B4-BE49-F238E27FC236}">
                <a16:creationId xmlns:a16="http://schemas.microsoft.com/office/drawing/2014/main" id="{9E8567DE-27F8-4C2B-8049-4B133EF799E0}"/>
              </a:ext>
            </a:extLst>
          </p:cNvPr>
          <p:cNvSpPr/>
          <p:nvPr/>
        </p:nvSpPr>
        <p:spPr>
          <a:xfrm rot="18668423">
            <a:off x="7539515" y="2064246"/>
            <a:ext cx="440698" cy="716817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 : bas 25">
            <a:extLst>
              <a:ext uri="{FF2B5EF4-FFF2-40B4-BE49-F238E27FC236}">
                <a16:creationId xmlns:a16="http://schemas.microsoft.com/office/drawing/2014/main" id="{C50E6370-16F9-4630-A8B5-8DAE4C45D418}"/>
              </a:ext>
            </a:extLst>
          </p:cNvPr>
          <p:cNvSpPr/>
          <p:nvPr/>
        </p:nvSpPr>
        <p:spPr>
          <a:xfrm>
            <a:off x="9139758" y="3947922"/>
            <a:ext cx="369332" cy="45286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Signe Plus 26">
            <a:extLst>
              <a:ext uri="{FF2B5EF4-FFF2-40B4-BE49-F238E27FC236}">
                <a16:creationId xmlns:a16="http://schemas.microsoft.com/office/drawing/2014/main" id="{D385A721-9DC3-4A66-B519-2170631032DA}"/>
              </a:ext>
            </a:extLst>
          </p:cNvPr>
          <p:cNvSpPr/>
          <p:nvPr/>
        </p:nvSpPr>
        <p:spPr>
          <a:xfrm>
            <a:off x="974223" y="5304039"/>
            <a:ext cx="505445" cy="456834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620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307A793-8F48-4833-AE6B-3099BE284757}"/>
              </a:ext>
            </a:extLst>
          </p:cNvPr>
          <p:cNvSpPr txBox="1"/>
          <p:nvPr/>
        </p:nvSpPr>
        <p:spPr>
          <a:xfrm>
            <a:off x="1392573" y="444617"/>
            <a:ext cx="1003323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435A7E"/>
                </a:solidFill>
              </a:rPr>
              <a:t>La spécialité mathématique en première générale</a:t>
            </a:r>
          </a:p>
          <a:p>
            <a:endParaRPr lang="fr-FR" dirty="0"/>
          </a:p>
          <a:p>
            <a:r>
              <a:rPr lang="fr-FR" sz="2800" dirty="0">
                <a:solidFill>
                  <a:srgbClr val="3A5074"/>
                </a:solidFill>
              </a:rPr>
              <a:t>Généralités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fr-FR" altLang="fr-FR" sz="1800" dirty="0"/>
              <a:t>L’enseignement de spécialité de  mathématiques permet aux élèves de renforcer et  d’approfondir l’étude des thèmes suivants : « Algèbre », « Analyse », « Géométrie », « Probabilités et statistiques » et « Algorithmique et programmation ».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fr-FR" altLang="fr-FR" sz="1800" dirty="0"/>
              <a:t>Cet enseignement  s’ouvre à l’histoire des mathématiques pour expliquer l’émergence et l’évolution des notions  et permet aux élèves d’accéder à l’abstraction et de consolider la maîtrise du calcul algébrique.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fr-FR" altLang="fr-FR" sz="1800" dirty="0"/>
              <a:t>L’utilisation de logiciels, d’outils de représentation, de simulation et de programmation favorise l’expérimentation et la mise en situation. Les interactions avec d’autres enseignements de spécialité tels que physique-chimie, sciences de la vie et de la Terre, sciences de l’ingénieur, sciences économiques et sociales sont valorisées. </a:t>
            </a:r>
          </a:p>
          <a:p>
            <a:pPr algn="just" eaLnBrk="1" hangingPunct="1"/>
            <a:endParaRPr lang="fr-FR" altLang="fr-FR" sz="2800" b="1" dirty="0">
              <a:solidFill>
                <a:srgbClr val="376092"/>
              </a:solidFill>
            </a:endParaRPr>
          </a:p>
          <a:p>
            <a:pPr algn="just" eaLnBrk="1" hangingPunct="1"/>
            <a:r>
              <a:rPr lang="fr-FR" altLang="fr-FR" sz="2800" dirty="0">
                <a:solidFill>
                  <a:srgbClr val="376092"/>
                </a:solidFill>
              </a:rPr>
              <a:t>Pour quels élèves ?</a:t>
            </a:r>
          </a:p>
          <a:p>
            <a:pPr algn="just" eaLnBrk="1" hangingPunct="1"/>
            <a:r>
              <a:rPr lang="fr-FR" altLang="fr-FR" sz="1800" dirty="0"/>
              <a:t>Cet enseignement de  spécialité s'adresse aux élèves présentant une curiosité scientifique et de l’intérêt pour les mathématiques, ainsi qu’aux élèves envisageant un cursus post-baccalauréat nécessitant des bases solides en mathématiques (cursus scientifiques, économiques, informatiques, techniques…)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09879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735</Words>
  <Application>Microsoft Office PowerPoint</Application>
  <PresentationFormat>Grand écran</PresentationFormat>
  <Paragraphs>109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Arial Italic</vt:lpstr>
      <vt:lpstr>Calibri</vt:lpstr>
      <vt:lpstr>Calibri Light</vt:lpstr>
      <vt:lpstr>Helvetica Neue Light</vt:lpstr>
      <vt:lpstr>Liberation Sans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Choix des spécialités</dc:title>
  <dc:creator>Laetitia CRUITS</dc:creator>
  <cp:lastModifiedBy>Laetitia CRUITS</cp:lastModifiedBy>
  <cp:revision>39</cp:revision>
  <dcterms:created xsi:type="dcterms:W3CDTF">2021-01-16T09:48:31Z</dcterms:created>
  <dcterms:modified xsi:type="dcterms:W3CDTF">2022-01-14T08:49:03Z</dcterms:modified>
</cp:coreProperties>
</file>